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78" r:id="rId7"/>
    <p:sldId id="279" r:id="rId8"/>
    <p:sldId id="281" r:id="rId9"/>
    <p:sldId id="282" r:id="rId10"/>
    <p:sldId id="283" r:id="rId11"/>
    <p:sldId id="280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214" autoAdjust="0"/>
  </p:normalViewPr>
  <p:slideViewPr>
    <p:cSldViewPr snapToGrid="0">
      <p:cViewPr varScale="1">
        <p:scale>
          <a:sx n="120" d="100"/>
          <a:sy n="120" d="100"/>
        </p:scale>
        <p:origin x="144" y="2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E8FF7CA-18C3-44C6-AB68-29906CDB30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A16451A-2B01-421B-9719-DF8A39CEAC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571E889-DBBB-4668-B25C-F7FDE61A1BC8}" type="datetime1">
              <a:rPr lang="ru-RU" smtClean="0"/>
              <a:t>20.04.2023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961ADEA-4231-4C48-AF2A-59069FB6FE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EECB3F2-E4FC-40EF-A579-2C9098EBF9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05492F3-D8BE-4272-9207-B0B69E9E85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8960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22DF7F-C081-4D0C-83D2-8A74F72309D3}" type="datetime1">
              <a:rPr lang="ru-RU" noProof="0" smtClean="0"/>
              <a:t>20.04.2023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FA0C27B-56B0-4373-94C9-A2BB145B1EA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211424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FA0C27B-56B0-4373-94C9-A2BB145B1EA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5386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316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6">
            <a:extLst>
              <a:ext uri="{FF2B5EF4-FFF2-40B4-BE49-F238E27FC236}">
                <a16:creationId xmlns:a16="http://schemas.microsoft.com/office/drawing/2014/main" id="{28487DA5-DCB7-4474-BDCE-999DB4109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1900" y="448056"/>
            <a:ext cx="5428996" cy="3401568"/>
          </a:xfrm>
        </p:spPr>
        <p:txBody>
          <a:bodyPr rtlCol="0">
            <a:normAutofit/>
          </a:bodyPr>
          <a:lstStyle>
            <a:lvl1pPr>
              <a:defRPr sz="5400"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4" name="Подзаголовок 7">
            <a:extLst>
              <a:ext uri="{FF2B5EF4-FFF2-40B4-BE49-F238E27FC236}">
                <a16:creationId xmlns:a16="http://schemas.microsoft.com/office/drawing/2014/main" id="{1DA2E4DD-C8F6-49E6-BFFE-999B25D2F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1900" y="4471416"/>
            <a:ext cx="5428996" cy="1481328"/>
          </a:xfrm>
        </p:spPr>
        <p:txBody>
          <a:bodyPr rtlCol="0">
            <a:normAutofit/>
          </a:bodyPr>
          <a:lstStyle>
            <a:lvl1pPr marL="1944" indent="0">
              <a:buNone/>
              <a:defRPr sz="2400"/>
            </a:lvl1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3BBFE51-2F86-4B2A-8F7F-78DCD52EB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18321" y="4122000"/>
            <a:ext cx="5447091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Рисунок 4">
            <a:extLst>
              <a:ext uri="{FF2B5EF4-FFF2-40B4-BE49-F238E27FC236}">
                <a16:creationId xmlns:a16="http://schemas.microsoft.com/office/drawing/2014/main" id="{B27F6338-E81A-4E7B-8135-E97EE9502C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0850" y="447675"/>
            <a:ext cx="5429250" cy="5545138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</p:spTree>
    <p:extLst>
      <p:ext uri="{BB962C8B-B14F-4D97-AF65-F5344CB8AC3E}">
        <p14:creationId xmlns:p14="http://schemas.microsoft.com/office/powerpoint/2010/main" val="1664390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B910F38-F46F-4019-9892-577986F9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3A88BA19-45C7-493D-8685-D06EBEFD2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798" y="380872"/>
            <a:ext cx="11300290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D0F824DF-992F-4E18-9BC2-56F1D60AF5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9837" y="1941031"/>
            <a:ext cx="4632053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 dirty="0"/>
              <a:t>Щелкните, чтобы вставить подзаголовок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A14A543-CB0B-4FE3-82CE-0C8B0F6F6D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7987" y="2837529"/>
            <a:ext cx="4633419" cy="2547938"/>
          </a:xfrm>
        </p:spPr>
        <p:txBody>
          <a:bodyPr rtlCol="0"/>
          <a:lstStyle>
            <a:lvl1pPr>
              <a:lnSpc>
                <a:spcPct val="10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добавить здесь текст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B6B6DB95-B3AD-4954-8725-DCAA8F716A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62812" y="1941031"/>
            <a:ext cx="4632053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Щелкните, чтобы вставить подзаголовок</a:t>
            </a:r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EBF18AD6-49AE-45E3-AFDB-53684AB6EC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0962" y="2837529"/>
            <a:ext cx="4633419" cy="2547938"/>
          </a:xfrm>
        </p:spPr>
        <p:txBody>
          <a:bodyPr rtlCol="0"/>
          <a:lstStyle>
            <a:lvl1pPr>
              <a:lnSpc>
                <a:spcPct val="10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добавить здесь текст</a:t>
            </a:r>
          </a:p>
        </p:txBody>
      </p:sp>
      <p:sp>
        <p:nvSpPr>
          <p:cNvPr id="7" name="Дата 5">
            <a:extLst>
              <a:ext uri="{FF2B5EF4-FFF2-40B4-BE49-F238E27FC236}">
                <a16:creationId xmlns:a16="http://schemas.microsoft.com/office/drawing/2014/main" id="{AD8C32FD-06A2-49E2-A54A-FB7C7AFFE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02.02.20ГГ</a:t>
            </a:r>
          </a:p>
        </p:txBody>
      </p:sp>
      <p:sp>
        <p:nvSpPr>
          <p:cNvPr id="8" name="Нижний колонтитул 3">
            <a:extLst>
              <a:ext uri="{FF2B5EF4-FFF2-40B4-BE49-F238E27FC236}">
                <a16:creationId xmlns:a16="http://schemas.microsoft.com/office/drawing/2014/main" id="{7D13BE1A-DE3C-489C-A627-116679A00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/>
          <a:p>
            <a:pPr rtl="0"/>
            <a:r>
              <a:rPr lang="ru-RU" spc="200" noProof="0"/>
              <a:t>ЗАГОЛОВОК ПРЕЗЕНТАЦИИ</a:t>
            </a:r>
          </a:p>
        </p:txBody>
      </p:sp>
      <p:sp>
        <p:nvSpPr>
          <p:cNvPr id="14" name="Номер слайда 11">
            <a:extLst>
              <a:ext uri="{FF2B5EF4-FFF2-40B4-BE49-F238E27FC236}">
                <a16:creationId xmlns:a16="http://schemas.microsoft.com/office/drawing/2014/main" id="{CE15B7AC-26DD-48DA-88A0-A231BF5D1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0328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E78D948-F2B9-4EE0-B830-36F103C21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6B9A2D2-0473-4F46-BFCE-D62653296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170" y="368717"/>
            <a:ext cx="11300400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C7203DC6-5779-4D18-8EDA-B417CE1CC3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850" y="1941031"/>
            <a:ext cx="3456556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 dirty="0"/>
              <a:t>Щелкните, чтобы вставить подзаголовок</a:t>
            </a: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65286B5D-8C3D-49BC-A56B-54C3D0FBC7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00" y="2837528"/>
            <a:ext cx="3457576" cy="2986221"/>
          </a:xfrm>
        </p:spPr>
        <p:txBody>
          <a:bodyPr rtlCol="0"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добавить здесь текст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9C8FA9F2-E665-4A1C-AB30-847F4A200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4947" y="1941031"/>
            <a:ext cx="3456556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Щелкните, чтобы вставить подзаголовок</a:t>
            </a:r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3C54263D-50A7-43A8-A3BC-BE063187A8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3097" y="2837528"/>
            <a:ext cx="3457576" cy="2986221"/>
          </a:xfrm>
        </p:spPr>
        <p:txBody>
          <a:bodyPr rtlCol="0"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добавить здесь текст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6DD25081-6CEB-4E5B-A7E5-8100DE6732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83594" y="1939364"/>
            <a:ext cx="3456556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Щелкните, чтобы вставить подзаголовок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B40E43BE-19E7-4C92-A02A-A747188A11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82764" y="2835861"/>
            <a:ext cx="3456556" cy="2986221"/>
          </a:xfrm>
        </p:spPr>
        <p:txBody>
          <a:bodyPr rtlCol="0"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добавить здесь текст</a:t>
            </a:r>
          </a:p>
        </p:txBody>
      </p:sp>
      <p:sp>
        <p:nvSpPr>
          <p:cNvPr id="3" name="Дата 5">
            <a:extLst>
              <a:ext uri="{FF2B5EF4-FFF2-40B4-BE49-F238E27FC236}">
                <a16:creationId xmlns:a16="http://schemas.microsoft.com/office/drawing/2014/main" id="{0364CC8C-A596-4C30-BE97-FF78E0424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02.02.20ГГ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16E94F2-5327-4ECE-B9D6-26CA8344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/>
          <a:p>
            <a:pPr rtl="0"/>
            <a:r>
              <a:rPr lang="ru-RU" spc="200" noProof="0"/>
              <a:t>ЗАГОЛОВОК ПРЕЗЕНТАЦИИ</a:t>
            </a:r>
          </a:p>
        </p:txBody>
      </p:sp>
      <p:sp>
        <p:nvSpPr>
          <p:cNvPr id="14" name="Номер слайда 11">
            <a:extLst>
              <a:ext uri="{FF2B5EF4-FFF2-40B4-BE49-F238E27FC236}">
                <a16:creationId xmlns:a16="http://schemas.microsoft.com/office/drawing/2014/main" id="{F9BB08CB-1C70-40D7-A67C-2EF5BFFEF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8382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787F79D-9EFD-4F24-B92B-3DEF507C6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12758C89-0197-4B72-BA43-2CC4DE73F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969" y="647377"/>
            <a:ext cx="11316056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37D2E7B5-A506-45AA-881E-1EF6A0EB07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968" y="1692923"/>
            <a:ext cx="11300287" cy="1001712"/>
          </a:xfrm>
        </p:spPr>
        <p:txBody>
          <a:bodyPr rtlCol="0">
            <a:normAutofit/>
          </a:bodyPr>
          <a:lstStyle>
            <a:lvl1pPr marL="1944" indent="0">
              <a:buNone/>
              <a:defRPr sz="2400" i="0">
                <a:solidFill>
                  <a:schemeClr val="tx1">
                    <a:alpha val="5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Рисунок 17">
            <a:extLst>
              <a:ext uri="{FF2B5EF4-FFF2-40B4-BE49-F238E27FC236}">
                <a16:creationId xmlns:a16="http://schemas.microsoft.com/office/drawing/2014/main" id="{751E77E5-BC2E-4851-A46B-1081DBFEE18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1325" y="2959100"/>
            <a:ext cx="2698750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26" name="Рисунок 19">
            <a:extLst>
              <a:ext uri="{FF2B5EF4-FFF2-40B4-BE49-F238E27FC236}">
                <a16:creationId xmlns:a16="http://schemas.microsoft.com/office/drawing/2014/main" id="{5ADD8D61-5FF6-4FF8-A853-94978CE2BF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19463" y="2959100"/>
            <a:ext cx="2690812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27" name="Рисунок 21">
            <a:extLst>
              <a:ext uri="{FF2B5EF4-FFF2-40B4-BE49-F238E27FC236}">
                <a16:creationId xmlns:a16="http://schemas.microsoft.com/office/drawing/2014/main" id="{7217B0CF-D153-4F21-B2F3-3736BFEE8B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89663" y="2959100"/>
            <a:ext cx="2689225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28" name="Рисунок 23">
            <a:extLst>
              <a:ext uri="{FF2B5EF4-FFF2-40B4-BE49-F238E27FC236}">
                <a16:creationId xmlns:a16="http://schemas.microsoft.com/office/drawing/2014/main" id="{46C9A6A5-13C0-4A42-B695-F3511DCA96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58275" y="2959100"/>
            <a:ext cx="2698750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10" name="Дата 5">
            <a:extLst>
              <a:ext uri="{FF2B5EF4-FFF2-40B4-BE49-F238E27FC236}">
                <a16:creationId xmlns:a16="http://schemas.microsoft.com/office/drawing/2014/main" id="{DD1D6B44-0E3B-4C46-B068-14568BF01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02.02.20ГГ</a:t>
            </a:r>
          </a:p>
        </p:txBody>
      </p:sp>
      <p:sp>
        <p:nvSpPr>
          <p:cNvPr id="11" name="Нижний колонтитул 3">
            <a:extLst>
              <a:ext uri="{FF2B5EF4-FFF2-40B4-BE49-F238E27FC236}">
                <a16:creationId xmlns:a16="http://schemas.microsoft.com/office/drawing/2014/main" id="{FB72C5E2-290F-4D02-842B-932296C10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/>
          <a:p>
            <a:pPr rtl="0"/>
            <a:r>
              <a:rPr lang="ru-RU" spc="200" noProof="0"/>
              <a:t>ЗАГОЛОВОК ПРЕЗЕНТАЦИИ</a:t>
            </a:r>
          </a:p>
        </p:txBody>
      </p:sp>
      <p:sp>
        <p:nvSpPr>
          <p:cNvPr id="14" name="Номер слайда 11">
            <a:extLst>
              <a:ext uri="{FF2B5EF4-FFF2-40B4-BE49-F238E27FC236}">
                <a16:creationId xmlns:a16="http://schemas.microsoft.com/office/drawing/2014/main" id="{E3152744-4FDB-4426-90C5-B204EE645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86323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rtlCol="0" anchor="b">
            <a:normAutofit/>
          </a:bodyPr>
          <a:lstStyle>
            <a:lvl1pPr algn="l">
              <a:defRPr sz="6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 rtlCol="0"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11" name="Дата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rtlCol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pPr rtl="0"/>
            <a:r>
              <a:rPr lang="ru-RU" noProof="0"/>
              <a:t>02.02.20ГГ</a:t>
            </a:r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pPr rtl="0"/>
            <a:r>
              <a:rPr lang="ru-RU" spc="200" noProof="0"/>
              <a:t>ЗАГОЛОВОК ПРЕЗЕНТАЦИИ</a:t>
            </a:r>
          </a:p>
        </p:txBody>
      </p:sp>
      <p:sp>
        <p:nvSpPr>
          <p:cNvPr id="7" name="Номер слайда 11">
            <a:extLst>
              <a:ext uri="{FF2B5EF4-FFF2-40B4-BE49-F238E27FC236}">
                <a16:creationId xmlns:a16="http://schemas.microsoft.com/office/drawing/2014/main" id="{A7C3E5E6-3D65-419E-9CE7-1BEC4CB37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1444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0307A1A-4AC6-459C-9531-704CF3767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5276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2BF6B-AD6F-4BC9-B5A6-BC7741CD0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227011"/>
            <a:ext cx="6860946" cy="2954337"/>
          </a:xfrm>
        </p:spPr>
        <p:txBody>
          <a:bodyPr rtlCol="0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5" name="Рисунок 11">
            <a:extLst>
              <a:ext uri="{FF2B5EF4-FFF2-40B4-BE49-F238E27FC236}">
                <a16:creationId xmlns:a16="http://schemas.microsoft.com/office/drawing/2014/main" id="{8FB06AF1-CFEB-40E6-A617-E9CA5CF8B6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7675" y="3643313"/>
            <a:ext cx="3227388" cy="27717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16" name="Рисунок 13">
            <a:extLst>
              <a:ext uri="{FF2B5EF4-FFF2-40B4-BE49-F238E27FC236}">
                <a16:creationId xmlns:a16="http://schemas.microsoft.com/office/drawing/2014/main" id="{62D71E4C-2705-4622-887B-1F1262DB91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49688" y="3643313"/>
            <a:ext cx="3233737" cy="27717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431B6C7-1096-4AD3-9D48-AA45F0B2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800" y="383764"/>
            <a:ext cx="3312000" cy="6031435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9" name="Дата 9">
            <a:extLst>
              <a:ext uri="{FF2B5EF4-FFF2-40B4-BE49-F238E27FC236}">
                <a16:creationId xmlns:a16="http://schemas.microsoft.com/office/drawing/2014/main" id="{3C3DC7A9-2932-431E-8EC0-CFA4B2CF6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 rtlCol="0"/>
          <a:lstStyle>
            <a:lvl1pPr>
              <a:defRPr/>
            </a:lvl1pPr>
          </a:lstStyle>
          <a:p>
            <a:pPr rtl="0"/>
            <a:r>
              <a:rPr lang="ru-RU" noProof="0"/>
              <a:t>02.02.20ГГ</a:t>
            </a:r>
          </a:p>
        </p:txBody>
      </p:sp>
      <p:sp>
        <p:nvSpPr>
          <p:cNvPr id="8" name="Нижний колонтитул 10">
            <a:extLst>
              <a:ext uri="{FF2B5EF4-FFF2-40B4-BE49-F238E27FC236}">
                <a16:creationId xmlns:a16="http://schemas.microsoft.com/office/drawing/2014/main" id="{A97579B5-432F-4A2F-A65A-D2FACF71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 rtlCol="0"/>
          <a:lstStyle/>
          <a:p>
            <a:pPr rtl="0"/>
            <a:r>
              <a:rPr lang="ru-RU" spc="200" noProof="0"/>
              <a:t>ЗАГОЛОВОК ПРЕЗЕНТАЦИИ</a:t>
            </a:r>
          </a:p>
        </p:txBody>
      </p:sp>
      <p:sp>
        <p:nvSpPr>
          <p:cNvPr id="14" name="Номер слайда 11">
            <a:extLst>
              <a:ext uri="{FF2B5EF4-FFF2-40B4-BE49-F238E27FC236}">
                <a16:creationId xmlns:a16="http://schemas.microsoft.com/office/drawing/2014/main" id="{F320B19E-E872-42A8-AA5D-7F84287BD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0297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51A3404-D5A9-4BC5-A2B8-5BC25368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rtlCol="0" anchor="b" anchorCtr="0">
            <a:normAutofit/>
          </a:bodyPr>
          <a:lstStyle>
            <a:lvl1pPr>
              <a:defRPr sz="4400"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B4BD8583-3FBE-444A-9F7E-DF7C6578E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54346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2">
            <a:extLst>
              <a:ext uri="{FF2B5EF4-FFF2-40B4-BE49-F238E27FC236}">
                <a16:creationId xmlns:a16="http://schemas.microsoft.com/office/drawing/2014/main" id="{74F115DF-54F8-4335-86CC-1875CD745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5432044" cy="4006800"/>
          </a:xfrm>
        </p:spPr>
        <p:txBody>
          <a:bodyPr rtlCol="0">
            <a:normAutofit/>
          </a:bodyPr>
          <a:lstStyle>
            <a:lvl1pPr marL="1944" indent="0">
              <a:lnSpc>
                <a:spcPct val="100000"/>
              </a:lnSpc>
              <a:buNone/>
              <a:defRPr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Рисунок 10">
            <a:extLst>
              <a:ext uri="{FF2B5EF4-FFF2-40B4-BE49-F238E27FC236}">
                <a16:creationId xmlns:a16="http://schemas.microsoft.com/office/drawing/2014/main" id="{45F81656-BF34-4B85-ACD5-BFAE781919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07138" y="449263"/>
            <a:ext cx="5432425" cy="55022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7" name="Дата 5">
            <a:extLst>
              <a:ext uri="{FF2B5EF4-FFF2-40B4-BE49-F238E27FC236}">
                <a16:creationId xmlns:a16="http://schemas.microsoft.com/office/drawing/2014/main" id="{C54CC99A-1CCA-4711-9007-627C736BD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02.02.20ГГ</a:t>
            </a:r>
          </a:p>
        </p:txBody>
      </p:sp>
      <p:sp>
        <p:nvSpPr>
          <p:cNvPr id="8" name="Нижний колонтитул 3">
            <a:extLst>
              <a:ext uri="{FF2B5EF4-FFF2-40B4-BE49-F238E27FC236}">
                <a16:creationId xmlns:a16="http://schemas.microsoft.com/office/drawing/2014/main" id="{E513F610-B150-40E5-A881-4F4F8421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13" name="Номер слайда 11">
            <a:extLst>
              <a:ext uri="{FF2B5EF4-FFF2-40B4-BE49-F238E27FC236}">
                <a16:creationId xmlns:a16="http://schemas.microsoft.com/office/drawing/2014/main" id="{9C7D98EF-127D-4092-9E0B-82F254B11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836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6">
            <a:extLst>
              <a:ext uri="{FF2B5EF4-FFF2-40B4-BE49-F238E27FC236}">
                <a16:creationId xmlns:a16="http://schemas.microsoft.com/office/drawing/2014/main" id="{8F9B17DB-D85A-4B5F-A44F-4BAD5975C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412" y="448056"/>
            <a:ext cx="7355484" cy="3401568"/>
          </a:xfrm>
        </p:spPr>
        <p:txBody>
          <a:bodyPr rtlCol="0">
            <a:normAutofit/>
          </a:bodyPr>
          <a:lstStyle>
            <a:lvl1pPr>
              <a:defRPr sz="4400"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5" name="Подзаголовок 7">
            <a:extLst>
              <a:ext uri="{FF2B5EF4-FFF2-40B4-BE49-F238E27FC236}">
                <a16:creationId xmlns:a16="http://schemas.microsoft.com/office/drawing/2014/main" id="{4582DBBD-4E7B-4825-A55A-B28211141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5412" y="4471416"/>
            <a:ext cx="7355484" cy="1481328"/>
          </a:xfrm>
        </p:spPr>
        <p:txBody>
          <a:bodyPr rtlCol="0">
            <a:normAutofit/>
          </a:bodyPr>
          <a:lstStyle>
            <a:lvl1pPr marL="1944" indent="0">
              <a:buNone/>
              <a:defRPr sz="2400"/>
            </a:lvl1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E7AB31A-4165-4478-8B2E-0C5398550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85412" y="4122000"/>
            <a:ext cx="73800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E2291097-923C-4C79-A2E1-C0C1C5F943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9263" y="447675"/>
            <a:ext cx="3449637" cy="1727200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BD63B57D-B7E5-4B5F-BA72-251478B503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9263" y="2354263"/>
            <a:ext cx="3449637" cy="1727200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27" name="Рисунок 6">
            <a:extLst>
              <a:ext uri="{FF2B5EF4-FFF2-40B4-BE49-F238E27FC236}">
                <a16:creationId xmlns:a16="http://schemas.microsoft.com/office/drawing/2014/main" id="{5C8C147E-814C-4008-8C13-0216089EF54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263" y="4260850"/>
            <a:ext cx="3449637" cy="1727200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</p:spTree>
    <p:extLst>
      <p:ext uri="{BB962C8B-B14F-4D97-AF65-F5344CB8AC3E}">
        <p14:creationId xmlns:p14="http://schemas.microsoft.com/office/powerpoint/2010/main" val="136540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C472BA8-C86A-4A3E-BDE2-5B103B418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7BB06-8210-4B65-AD12-157991E7E3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626" y="206916"/>
            <a:ext cx="11293199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03CE44-6F04-4B27-8C13-AD0131E9211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6563" y="2017713"/>
            <a:ext cx="11312525" cy="3906837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5" name="Дата 6">
            <a:extLst>
              <a:ext uri="{FF2B5EF4-FFF2-40B4-BE49-F238E27FC236}">
                <a16:creationId xmlns:a16="http://schemas.microsoft.com/office/drawing/2014/main" id="{4D71227A-06F0-4EDB-9BA6-C5AA4D028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02.02.20ГГ</a:t>
            </a:r>
          </a:p>
        </p:txBody>
      </p:sp>
      <p:sp>
        <p:nvSpPr>
          <p:cNvPr id="6" name="Нижний колонтитул 7">
            <a:extLst>
              <a:ext uri="{FF2B5EF4-FFF2-40B4-BE49-F238E27FC236}">
                <a16:creationId xmlns:a16="http://schemas.microsoft.com/office/drawing/2014/main" id="{9F297A86-7B17-452A-9C74-D1F11ACBB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8" name="Номер слайда 11">
            <a:extLst>
              <a:ext uri="{FF2B5EF4-FFF2-40B4-BE49-F238E27FC236}">
                <a16:creationId xmlns:a16="http://schemas.microsoft.com/office/drawing/2014/main" id="{5A51317C-59B0-4A35-8F79-F4AE3B59E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3429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32E1050-6C12-4B39-8715-4D5472439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4E513D97-B9A8-4710-A599-E88B1669A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626" y="206916"/>
            <a:ext cx="11311461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8E769319-28CA-4E68-8E19-68C73CD1647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6563" y="2210546"/>
            <a:ext cx="11312525" cy="3522363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Дата 6">
            <a:extLst>
              <a:ext uri="{FF2B5EF4-FFF2-40B4-BE49-F238E27FC236}">
                <a16:creationId xmlns:a16="http://schemas.microsoft.com/office/drawing/2014/main" id="{7EBC5E34-0C82-438C-B5D6-3C1B0209B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02.02.20ГГ</a:t>
            </a:r>
          </a:p>
        </p:txBody>
      </p:sp>
      <p:sp>
        <p:nvSpPr>
          <p:cNvPr id="4" name="Нижний колонтитул 7">
            <a:extLst>
              <a:ext uri="{FF2B5EF4-FFF2-40B4-BE49-F238E27FC236}">
                <a16:creationId xmlns:a16="http://schemas.microsoft.com/office/drawing/2014/main" id="{0BDEB4F1-6670-45BB-B9CB-C99C1EDB7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8" name="Номер слайда 11">
            <a:extLst>
              <a:ext uri="{FF2B5EF4-FFF2-40B4-BE49-F238E27FC236}">
                <a16:creationId xmlns:a16="http://schemas.microsoft.com/office/drawing/2014/main" id="{1930349C-8BE0-47EA-B0BA-1F8A839CC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97781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7">
            <a:extLst>
              <a:ext uri="{FF2B5EF4-FFF2-40B4-BE49-F238E27FC236}">
                <a16:creationId xmlns:a16="http://schemas.microsoft.com/office/drawing/2014/main" id="{5BE7201D-E29D-4C0F-8BDA-C31C7AD21F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949950"/>
          </a:xfrm>
          <a:solidFill>
            <a:schemeClr val="accent6">
              <a:lumMod val="40000"/>
              <a:lumOff val="60000"/>
            </a:schemeClr>
          </a:solidFill>
        </p:spPr>
        <p:txBody>
          <a:bodyPr rtlCol="0" anchor="ctr"/>
          <a:lstStyle>
            <a:lvl1pPr marL="1944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D76D068-9B81-43EB-8EF6-14A14B93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830" y="388800"/>
            <a:ext cx="5314209" cy="4293732"/>
          </a:xfrm>
        </p:spPr>
        <p:txBody>
          <a:bodyPr rtlCol="0" anchor="t">
            <a:normAutofit/>
          </a:bodyPr>
          <a:lstStyle>
            <a:lvl1pPr algn="r">
              <a:lnSpc>
                <a:spcPct val="140000"/>
              </a:lnSpc>
              <a:spcBef>
                <a:spcPts val="1000"/>
              </a:spcBef>
              <a:defRPr sz="480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3" name="Текст 9">
            <a:extLst>
              <a:ext uri="{FF2B5EF4-FFF2-40B4-BE49-F238E27FC236}">
                <a16:creationId xmlns:a16="http://schemas.microsoft.com/office/drawing/2014/main" id="{86ACD1FC-2042-4BBF-A15C-4CF09BE6FA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5831" y="4787752"/>
            <a:ext cx="5313255" cy="882039"/>
          </a:xfrm>
        </p:spPr>
        <p:txBody>
          <a:bodyPr rtlCol="0">
            <a:normAutofit/>
          </a:bodyPr>
          <a:lstStyle>
            <a:lvl1pPr marL="1944" indent="0" algn="r">
              <a:buNone/>
              <a:defRPr sz="2400" i="0">
                <a:solidFill>
                  <a:schemeClr val="accent4">
                    <a:alpha val="5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" name="Дата 3">
            <a:extLst>
              <a:ext uri="{FF2B5EF4-FFF2-40B4-BE49-F238E27FC236}">
                <a16:creationId xmlns:a16="http://schemas.microsoft.com/office/drawing/2014/main" id="{395F5207-FD4F-4EA3-B90A-38946525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02.02.20ГГ</a:t>
            </a:r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1B85A082-D2CF-4D9E-8B9A-4A4EC2FB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9" name="Номер слайда 11">
            <a:extLst>
              <a:ext uri="{FF2B5EF4-FFF2-40B4-BE49-F238E27FC236}">
                <a16:creationId xmlns:a16="http://schemas.microsoft.com/office/drawing/2014/main" id="{516C575C-EAC2-426D-8F27-9F19CCC0B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0492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800939-EE62-4A6F-8369-E0A2225C9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799"/>
            <a:ext cx="2854800" cy="5965199"/>
          </a:xfrm>
        </p:spPr>
        <p:txBody>
          <a:bodyPr rtlCol="0">
            <a:normAutofit/>
          </a:bodyPr>
          <a:lstStyle>
            <a:lvl1pPr>
              <a:defRPr sz="4400"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8AD8766-64D5-4907-9387-55556E06B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744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>
            <a:extLst>
              <a:ext uri="{FF2B5EF4-FFF2-40B4-BE49-F238E27FC236}">
                <a16:creationId xmlns:a16="http://schemas.microsoft.com/office/drawing/2014/main" id="{356A4E20-3710-4756-B5AA-0D9A3C38678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54400" y="386634"/>
            <a:ext cx="6269984" cy="6084732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1" name="Дата 9">
            <a:extLst>
              <a:ext uri="{FF2B5EF4-FFF2-40B4-BE49-F238E27FC236}">
                <a16:creationId xmlns:a16="http://schemas.microsoft.com/office/drawing/2014/main" id="{90ACCA35-D6BC-4204-B1A6-C9F022F5F3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 rtlCol="0"/>
          <a:lstStyle>
            <a:lvl1pPr>
              <a:defRPr/>
            </a:lvl1pPr>
          </a:lstStyle>
          <a:p>
            <a:pPr rtl="0"/>
            <a:r>
              <a:rPr lang="ru-RU" noProof="0"/>
              <a:t>02.02.20ГГ</a:t>
            </a:r>
          </a:p>
        </p:txBody>
      </p:sp>
      <p:sp>
        <p:nvSpPr>
          <p:cNvPr id="12" name="Нижний колонтитул 10">
            <a:extLst>
              <a:ext uri="{FF2B5EF4-FFF2-40B4-BE49-F238E27FC236}">
                <a16:creationId xmlns:a16="http://schemas.microsoft.com/office/drawing/2014/main" id="{6B393FEE-25D9-48C7-B753-BE4F3F53B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 rtlCol="0"/>
          <a:lstStyle/>
          <a:p>
            <a:pPr rtl="0"/>
            <a:r>
              <a:rPr lang="ru-RU" spc="200" noProof="0"/>
              <a:t>ЗАГОЛОВОК ПРЕЗЕНТАЦИИ</a:t>
            </a:r>
          </a:p>
        </p:txBody>
      </p:sp>
      <p:sp>
        <p:nvSpPr>
          <p:cNvPr id="13" name="Номер слайда 11">
            <a:extLst>
              <a:ext uri="{FF2B5EF4-FFF2-40B4-BE49-F238E27FC236}">
                <a16:creationId xmlns:a16="http://schemas.microsoft.com/office/drawing/2014/main" id="{6BB8704D-5CE8-4D94-A969-93FD48205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8422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0EC6A-9526-4F5D-831C-D05B6D20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2854800" cy="5965200"/>
          </a:xfrm>
        </p:spPr>
        <p:txBody>
          <a:bodyPr rtlCol="0">
            <a:normAutofit/>
          </a:bodyPr>
          <a:lstStyle>
            <a:lvl1pPr>
              <a:defRPr sz="4400"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2DBA2A15-3A0D-4FF2-946D-1A226AB20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744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бъект 2">
            <a:extLst>
              <a:ext uri="{FF2B5EF4-FFF2-40B4-BE49-F238E27FC236}">
                <a16:creationId xmlns:a16="http://schemas.microsoft.com/office/drawing/2014/main" id="{3AD23B8B-A425-4CDA-8B08-F225F1A56BB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71837" y="555337"/>
            <a:ext cx="6923815" cy="5747326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2" name="Дата 9">
            <a:extLst>
              <a:ext uri="{FF2B5EF4-FFF2-40B4-BE49-F238E27FC236}">
                <a16:creationId xmlns:a16="http://schemas.microsoft.com/office/drawing/2014/main" id="{148B844A-8E38-4D22-9A7F-A95D22C1E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 rtlCol="0"/>
          <a:lstStyle>
            <a:lvl1pPr>
              <a:defRPr/>
            </a:lvl1pPr>
          </a:lstStyle>
          <a:p>
            <a:pPr rtl="0"/>
            <a:r>
              <a:rPr lang="ru-RU" noProof="0"/>
              <a:t>02.02.20ГГ</a:t>
            </a:r>
          </a:p>
        </p:txBody>
      </p:sp>
      <p:sp>
        <p:nvSpPr>
          <p:cNvPr id="13" name="Нижний колонтитул 10">
            <a:extLst>
              <a:ext uri="{FF2B5EF4-FFF2-40B4-BE49-F238E27FC236}">
                <a16:creationId xmlns:a16="http://schemas.microsoft.com/office/drawing/2014/main" id="{9EE6E96B-321F-4070-8AB9-69F8498B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 rtlCol="0"/>
          <a:lstStyle/>
          <a:p>
            <a:pPr rtl="0"/>
            <a:r>
              <a:rPr lang="ru-RU" spc="200" noProof="0"/>
              <a:t>ЗАГОЛОВОК ПРЕЗЕНТАЦИИ</a:t>
            </a:r>
          </a:p>
        </p:txBody>
      </p:sp>
      <p:sp>
        <p:nvSpPr>
          <p:cNvPr id="15" name="Номер слайда 11">
            <a:extLst>
              <a:ext uri="{FF2B5EF4-FFF2-40B4-BE49-F238E27FC236}">
                <a16:creationId xmlns:a16="http://schemas.microsoft.com/office/drawing/2014/main" id="{B6CC3AFC-1429-49C6-B3ED-9B5C629A5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6896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pPr rtl="0"/>
            <a:r>
              <a:rPr lang="ru-RU" spc="200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pPr rtl="0"/>
            <a:fld id="{0D309695-DEC3-40DA-9DF5-330280C9D0E8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rtlCol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pPr rtl="0"/>
            <a:r>
              <a:rPr lang="ru-RU" noProof="0"/>
              <a:t>02.02.20ГГ</a:t>
            </a:r>
          </a:p>
        </p:txBody>
      </p:sp>
    </p:spTree>
    <p:extLst>
      <p:ext uri="{BB962C8B-B14F-4D97-AF65-F5344CB8AC3E}">
        <p14:creationId xmlns:p14="http://schemas.microsoft.com/office/powerpoint/2010/main" val="623112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i="1" kern="1200">
          <a:solidFill>
            <a:schemeClr val="tx2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279">
          <p15:clr>
            <a:srgbClr val="F26B43"/>
          </p15:clr>
        </p15:guide>
        <p15:guide id="3" pos="1232">
          <p15:clr>
            <a:srgbClr val="5ACBF0"/>
          </p15:clr>
        </p15:guide>
        <p15:guide id="4" pos="1527">
          <p15:clr>
            <a:srgbClr val="5ACBF0"/>
          </p15:clr>
        </p15:guide>
        <p15:guide id="5" pos="2457">
          <p15:clr>
            <a:srgbClr val="5ACBF0"/>
          </p15:clr>
        </p15:guide>
        <p15:guide id="6" pos="2751">
          <p15:clr>
            <a:srgbClr val="5ACBF0"/>
          </p15:clr>
        </p15:guide>
        <p15:guide id="7" pos="3704">
          <p15:clr>
            <a:srgbClr val="5ACBF0"/>
          </p15:clr>
        </p15:guide>
        <p15:guide id="8" pos="3976">
          <p15:clr>
            <a:srgbClr val="5ACBF0"/>
          </p15:clr>
        </p15:guide>
        <p15:guide id="9" pos="4929">
          <p15:clr>
            <a:srgbClr val="5ACBF0"/>
          </p15:clr>
        </p15:guide>
        <p15:guide id="10" pos="5201">
          <p15:clr>
            <a:srgbClr val="5ACBF0"/>
          </p15:clr>
        </p15:guide>
        <p15:guide id="11" pos="6153">
          <p15:clr>
            <a:srgbClr val="5ACBF0"/>
          </p15:clr>
        </p15:guide>
        <p15:guide id="12" pos="6448">
          <p15:clr>
            <a:srgbClr val="5ACBF0"/>
          </p15:clr>
        </p15:guide>
        <p15:guide id="13" pos="7401">
          <p15:clr>
            <a:srgbClr val="F26B43"/>
          </p15:clr>
        </p15:guide>
        <p15:guide id="14" orient="horz" pos="3475">
          <p15:clr>
            <a:srgbClr val="F26B43"/>
          </p15:clr>
        </p15:guide>
        <p15:guide id="15" orient="horz" pos="278">
          <p15:clr>
            <a:srgbClr val="F26B43"/>
          </p15:clr>
        </p15:guide>
        <p15:guide id="16" orient="horz" pos="2886">
          <p15:clr>
            <a:srgbClr val="5ACBF0"/>
          </p15:clr>
        </p15:guide>
        <p15:guide id="17" orient="horz" pos="2591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1729">
          <p15:clr>
            <a:srgbClr val="5ACBF0"/>
          </p15:clr>
        </p15:guide>
        <p15:guide id="20" orient="horz" pos="1162">
          <p15:clr>
            <a:srgbClr val="5ACBF0"/>
          </p15:clr>
        </p15:guide>
        <p15:guide id="21" orient="horz" pos="86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6B2940A3-1B97-4EDD-B073-C632DA7FF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1646" y="5252149"/>
            <a:ext cx="5428996" cy="520498"/>
          </a:xfrm>
        </p:spPr>
        <p:txBody>
          <a:bodyPr rtlCol="0"/>
          <a:lstStyle/>
          <a:p>
            <a:pPr algn="r" rtl="0"/>
            <a:r>
              <a:rPr lang="ru-RU" dirty="0"/>
              <a:t>Ноев Д.С.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6E526F-323E-AEE8-A2AE-C1A06F1EB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Визуализация графиков функций, решение уравнений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EAF6DB5-A21B-7F15-6AA4-AB6380C17D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367" r="173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3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28">
            <a:extLst>
              <a:ext uri="{FF2B5EF4-FFF2-40B4-BE49-F238E27FC236}">
                <a16:creationId xmlns:a16="http://schemas.microsoft.com/office/drawing/2014/main" id="{AA6A305D-EA59-470F-B351-EBA6253A6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227011"/>
            <a:ext cx="6860946" cy="2954337"/>
          </a:xfrm>
        </p:spPr>
        <p:txBody>
          <a:bodyPr rtlCol="0"/>
          <a:lstStyle/>
          <a:p>
            <a:pPr rtl="0"/>
            <a:r>
              <a:rPr lang="ru-RU" dirty="0"/>
              <a:t>Цель работы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79D37F2E-EB29-4FAE-A77B-C75DADA58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21" y="1426467"/>
            <a:ext cx="6633049" cy="1181562"/>
          </a:xfrm>
        </p:spPr>
        <p:txBody>
          <a:bodyPr rtlCol="0">
            <a:normAutofit/>
          </a:bodyPr>
          <a:lstStyle/>
          <a:p>
            <a:pPr marL="1944" indent="0" rtl="0">
              <a:buNone/>
            </a:pPr>
            <a:r>
              <a:rPr lang="ru-RU" dirty="0"/>
              <a:t>Продемонстрировать умение обучающего работать с библиотекой </a:t>
            </a:r>
            <a:r>
              <a:rPr lang="en-US" dirty="0" err="1"/>
              <a:t>Telebot</a:t>
            </a:r>
            <a:endParaRPr lang="ru-RU" dirty="0"/>
          </a:p>
        </p:txBody>
      </p:sp>
      <p:sp>
        <p:nvSpPr>
          <p:cNvPr id="32" name="Номер слайда 31">
            <a:extLst>
              <a:ext uri="{FF2B5EF4-FFF2-40B4-BE49-F238E27FC236}">
                <a16:creationId xmlns:a16="http://schemas.microsoft.com/office/drawing/2014/main" id="{D30DAE34-DD82-432D-8996-97E05E890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rtlCol="0"/>
          <a:lstStyle/>
          <a:p>
            <a:pPr rtl="0"/>
            <a:fld id="{0D309695-DEC3-40DA-9DF5-330280C9D0E8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788E6-49A6-4CBE-FD55-0C3D859E9339}"/>
              </a:ext>
            </a:extLst>
          </p:cNvPr>
          <p:cNvSpPr txBox="1"/>
          <p:nvPr/>
        </p:nvSpPr>
        <p:spPr>
          <a:xfrm>
            <a:off x="7483246" y="86916"/>
            <a:ext cx="3856823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Примененные библиотеки</a:t>
            </a:r>
            <a:r>
              <a:rPr lang="en-US" sz="1400" dirty="0"/>
              <a:t>:</a:t>
            </a:r>
          </a:p>
          <a:p>
            <a:r>
              <a:rPr lang="en-US" sz="1400" dirty="0" err="1"/>
              <a:t>aiohttp</a:t>
            </a:r>
            <a:r>
              <a:rPr lang="en-US" sz="1400" dirty="0"/>
              <a:t>             3.8.4    </a:t>
            </a:r>
          </a:p>
          <a:p>
            <a:r>
              <a:rPr lang="en-US" sz="1400" dirty="0" err="1"/>
              <a:t>aiosignal</a:t>
            </a:r>
            <a:r>
              <a:rPr lang="en-US" sz="1400" dirty="0"/>
              <a:t>           1.3.1    </a:t>
            </a:r>
          </a:p>
          <a:p>
            <a:r>
              <a:rPr lang="en-US" sz="1400" dirty="0"/>
              <a:t>async-timeout       4.0.2    </a:t>
            </a:r>
          </a:p>
          <a:p>
            <a:r>
              <a:rPr lang="en-US" sz="1400" dirty="0" err="1"/>
              <a:t>attrs</a:t>
            </a:r>
            <a:r>
              <a:rPr lang="en-US" sz="1400" dirty="0"/>
              <a:t>               23.1.0   </a:t>
            </a:r>
          </a:p>
          <a:p>
            <a:r>
              <a:rPr lang="en-US" sz="1400" dirty="0" err="1"/>
              <a:t>certifi</a:t>
            </a:r>
            <a:r>
              <a:rPr lang="en-US" sz="1400" dirty="0"/>
              <a:t>             2022.12.7</a:t>
            </a:r>
          </a:p>
          <a:p>
            <a:r>
              <a:rPr lang="en-US" sz="1400" dirty="0"/>
              <a:t>charset-normalizer  3.1.0    </a:t>
            </a:r>
          </a:p>
          <a:p>
            <a:r>
              <a:rPr lang="en-US" sz="1400" dirty="0" err="1"/>
              <a:t>colorama</a:t>
            </a:r>
            <a:r>
              <a:rPr lang="en-US" sz="1400" dirty="0"/>
              <a:t>            0.4.6</a:t>
            </a:r>
          </a:p>
          <a:p>
            <a:r>
              <a:rPr lang="en-US" sz="1400" dirty="0" err="1"/>
              <a:t>contourpy</a:t>
            </a:r>
            <a:r>
              <a:rPr lang="en-US" sz="1400" dirty="0"/>
              <a:t>           1.0.7</a:t>
            </a:r>
          </a:p>
          <a:p>
            <a:r>
              <a:rPr lang="en-US" sz="1400" dirty="0"/>
              <a:t>cycler              0.11.0</a:t>
            </a:r>
          </a:p>
          <a:p>
            <a:r>
              <a:rPr lang="en-US" sz="1400" dirty="0" err="1"/>
              <a:t>fonttools</a:t>
            </a:r>
            <a:r>
              <a:rPr lang="en-US" sz="1400" dirty="0"/>
              <a:t>           4.39.3</a:t>
            </a:r>
          </a:p>
          <a:p>
            <a:r>
              <a:rPr lang="en-US" sz="1400" dirty="0" err="1"/>
              <a:t>frozenlist</a:t>
            </a:r>
            <a:r>
              <a:rPr lang="en-US" sz="1400" dirty="0"/>
              <a:t>          1.3.3</a:t>
            </a:r>
          </a:p>
          <a:p>
            <a:r>
              <a:rPr lang="en-US" sz="1400" dirty="0"/>
              <a:t>greenlet            2.0.2</a:t>
            </a:r>
          </a:p>
          <a:p>
            <a:r>
              <a:rPr lang="en-US" sz="1400" dirty="0"/>
              <a:t>httplib2            0.22.0</a:t>
            </a:r>
          </a:p>
          <a:p>
            <a:r>
              <a:rPr lang="en-US" sz="1400" dirty="0" err="1"/>
              <a:t>idna</a:t>
            </a:r>
            <a:r>
              <a:rPr lang="en-US" sz="1400" dirty="0"/>
              <a:t>                3.4</a:t>
            </a:r>
          </a:p>
          <a:p>
            <a:r>
              <a:rPr lang="en-US" sz="1400" dirty="0" err="1"/>
              <a:t>importlib</a:t>
            </a:r>
            <a:r>
              <a:rPr lang="en-US" sz="1400" dirty="0"/>
              <a:t>-resources 5.12.0</a:t>
            </a:r>
          </a:p>
          <a:p>
            <a:r>
              <a:rPr lang="en-US" sz="1400" dirty="0" err="1"/>
              <a:t>kiwisolver</a:t>
            </a:r>
            <a:r>
              <a:rPr lang="en-US" sz="1400" dirty="0"/>
              <a:t>          1.4.4</a:t>
            </a:r>
          </a:p>
          <a:p>
            <a:r>
              <a:rPr lang="en-US" sz="1400" dirty="0"/>
              <a:t>matplotlib          3.7.1</a:t>
            </a:r>
          </a:p>
          <a:p>
            <a:r>
              <a:rPr lang="en-US" sz="1400" dirty="0" err="1"/>
              <a:t>mpmath</a:t>
            </a:r>
            <a:r>
              <a:rPr lang="en-US" sz="1400" dirty="0"/>
              <a:t>              1.3.0</a:t>
            </a:r>
          </a:p>
          <a:p>
            <a:r>
              <a:rPr lang="en-US" sz="1400" dirty="0" err="1"/>
              <a:t>multidict</a:t>
            </a:r>
            <a:r>
              <a:rPr lang="en-US" sz="1400" dirty="0"/>
              <a:t>           6.0.4</a:t>
            </a:r>
          </a:p>
          <a:p>
            <a:r>
              <a:rPr lang="en-US" sz="1400" dirty="0" err="1"/>
              <a:t>numexpr</a:t>
            </a:r>
            <a:r>
              <a:rPr lang="en-US" sz="1400" dirty="0"/>
              <a:t>             2.8.4</a:t>
            </a:r>
          </a:p>
          <a:p>
            <a:r>
              <a:rPr lang="en-US" sz="1400" dirty="0" err="1"/>
              <a:t>numpy</a:t>
            </a:r>
            <a:r>
              <a:rPr lang="en-US" sz="1400" dirty="0"/>
              <a:t>               1.24.2</a:t>
            </a:r>
          </a:p>
          <a:p>
            <a:r>
              <a:rPr lang="en-US" sz="1400" dirty="0" err="1"/>
              <a:t>openai</a:t>
            </a:r>
            <a:r>
              <a:rPr lang="en-US" sz="1400" dirty="0"/>
              <a:t>              0.27.4</a:t>
            </a:r>
          </a:p>
          <a:p>
            <a:r>
              <a:rPr lang="en-US" sz="1400" dirty="0"/>
              <a:t>packaging           23.1</a:t>
            </a:r>
          </a:p>
          <a:p>
            <a:r>
              <a:rPr lang="en-US" sz="1400" dirty="0"/>
              <a:t>Pillow              9.5.0</a:t>
            </a:r>
          </a:p>
          <a:p>
            <a:r>
              <a:rPr lang="en-US" sz="1400" dirty="0"/>
              <a:t>pip                 21.1.2</a:t>
            </a:r>
          </a:p>
          <a:p>
            <a:r>
              <a:rPr lang="en-US" sz="1400" dirty="0" err="1"/>
              <a:t>pyparsing</a:t>
            </a:r>
            <a:r>
              <a:rPr lang="en-US" sz="1400" dirty="0"/>
              <a:t>           3.0.9</a:t>
            </a:r>
          </a:p>
          <a:p>
            <a:r>
              <a:rPr lang="en-US" sz="1400" dirty="0" err="1"/>
              <a:t>pyTelegramBotAPI</a:t>
            </a:r>
            <a:r>
              <a:rPr lang="en-US" sz="1400" dirty="0"/>
              <a:t>    4.10.0</a:t>
            </a:r>
          </a:p>
          <a:p>
            <a:r>
              <a:rPr lang="en-US" sz="1400" dirty="0"/>
              <a:t>python-</a:t>
            </a:r>
            <a:r>
              <a:rPr lang="en-US" sz="1400" dirty="0" err="1"/>
              <a:t>dateutil</a:t>
            </a:r>
            <a:r>
              <a:rPr lang="en-US" sz="1400" dirty="0"/>
              <a:t>     2.8.2</a:t>
            </a:r>
          </a:p>
          <a:p>
            <a:r>
              <a:rPr lang="en-US" sz="1400" dirty="0"/>
              <a:t>requests            2.28.2</a:t>
            </a:r>
          </a:p>
          <a:p>
            <a:endParaRPr lang="en-US" sz="14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BA0DD93-3E9F-AA9D-C24D-275957771E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1136" r="11136"/>
          <a:stretch>
            <a:fillRect/>
          </a:stretch>
        </p:blipFill>
        <p:spPr/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49B4C69-19CD-571B-4A78-013070D4727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7333" r="17333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F29AD5-E007-0AA1-C0EA-65E65863B201}"/>
              </a:ext>
            </a:extLst>
          </p:cNvPr>
          <p:cNvSpPr txBox="1"/>
          <p:nvPr/>
        </p:nvSpPr>
        <p:spPr>
          <a:xfrm>
            <a:off x="9635635" y="303082"/>
            <a:ext cx="40472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setuptools</a:t>
            </a:r>
            <a:r>
              <a:rPr lang="en-US" sz="1400" dirty="0"/>
              <a:t>          57.0.0</a:t>
            </a:r>
          </a:p>
          <a:p>
            <a:r>
              <a:rPr lang="en-US" sz="1400" dirty="0"/>
              <a:t>six                 1.16.0</a:t>
            </a:r>
          </a:p>
          <a:p>
            <a:r>
              <a:rPr lang="en-US" sz="1400" dirty="0" err="1"/>
              <a:t>SQLAlchemy</a:t>
            </a:r>
            <a:r>
              <a:rPr lang="en-US" sz="1400" dirty="0"/>
              <a:t>          2.0.9</a:t>
            </a:r>
          </a:p>
          <a:p>
            <a:r>
              <a:rPr lang="en-US" sz="1400" dirty="0" err="1"/>
              <a:t>sympy</a:t>
            </a:r>
            <a:r>
              <a:rPr lang="en-US" sz="1400" dirty="0"/>
              <a:t>               1.11.1</a:t>
            </a:r>
          </a:p>
          <a:p>
            <a:r>
              <a:rPr lang="en-US" sz="1400" dirty="0" err="1"/>
              <a:t>tqdm</a:t>
            </a:r>
            <a:r>
              <a:rPr lang="en-US" sz="1400" dirty="0"/>
              <a:t>                4.65.0</a:t>
            </a:r>
          </a:p>
          <a:p>
            <a:r>
              <a:rPr lang="en-US" sz="1400" dirty="0"/>
              <a:t>typing-extensions   4.5.0</a:t>
            </a:r>
          </a:p>
          <a:p>
            <a:r>
              <a:rPr lang="en-US" sz="1400" dirty="0"/>
              <a:t>urllib3             1.26.15</a:t>
            </a:r>
          </a:p>
          <a:p>
            <a:r>
              <a:rPr lang="en-US" sz="1400" dirty="0"/>
              <a:t>wheel               0.36.2</a:t>
            </a:r>
          </a:p>
          <a:p>
            <a:r>
              <a:rPr lang="en-US" sz="1400" dirty="0" err="1"/>
              <a:t>yarl</a:t>
            </a:r>
            <a:r>
              <a:rPr lang="en-US" sz="1400" dirty="0"/>
              <a:t>                1.8.2</a:t>
            </a:r>
          </a:p>
          <a:p>
            <a:r>
              <a:rPr lang="en-US" sz="1400" dirty="0" err="1"/>
              <a:t>zipp</a:t>
            </a:r>
            <a:r>
              <a:rPr lang="en-US" sz="1400" dirty="0"/>
              <a:t>                3.15.0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08789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A6A91-0A16-DF62-2752-034240E2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227011"/>
            <a:ext cx="6860946" cy="1061669"/>
          </a:xfrm>
        </p:spPr>
        <p:txBody>
          <a:bodyPr/>
          <a:lstStyle/>
          <a:p>
            <a:r>
              <a:rPr lang="ru-RU" dirty="0"/>
              <a:t>Рисование графиков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278EF3C-5847-43DD-BB2F-A5F7F972F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800" y="383764"/>
            <a:ext cx="3589096" cy="6031435"/>
          </a:xfrm>
        </p:spPr>
        <p:txBody>
          <a:bodyPr>
            <a:normAutofit fontScale="55000" lnSpcReduction="20000"/>
          </a:bodyPr>
          <a:lstStyle/>
          <a:p>
            <a:pPr marL="1944" indent="0">
              <a:buNone/>
            </a:pPr>
            <a:r>
              <a:rPr lang="en-US" dirty="0"/>
              <a:t>global error</a:t>
            </a:r>
          </a:p>
          <a:p>
            <a:pPr marL="1944" indent="0">
              <a:buNone/>
            </a:pPr>
            <a:r>
              <a:rPr lang="en-US" dirty="0"/>
              <a:t>    try:</a:t>
            </a:r>
          </a:p>
          <a:p>
            <a:pPr marL="1944" indent="0">
              <a:buNone/>
            </a:pPr>
            <a:r>
              <a:rPr lang="en-US" dirty="0"/>
              <a:t>        expression = </a:t>
            </a:r>
            <a:r>
              <a:rPr lang="en-US" dirty="0" err="1"/>
              <a:t>message.text.replace</a:t>
            </a:r>
            <a:r>
              <a:rPr lang="en-US" dirty="0"/>
              <a:t>(' ', '').replace('y=', '').replace('^', '**')</a:t>
            </a:r>
          </a:p>
          <a:p>
            <a:pPr marL="1944" indent="0">
              <a:buNone/>
            </a:pPr>
            <a:r>
              <a:rPr lang="en-US" dirty="0"/>
              <a:t>        x = </a:t>
            </a:r>
            <a:r>
              <a:rPr lang="en-US" dirty="0" err="1"/>
              <a:t>np.linspace</a:t>
            </a:r>
            <a:r>
              <a:rPr lang="en-US" dirty="0"/>
              <a:t>(-10, 10, 1000)</a:t>
            </a:r>
          </a:p>
          <a:p>
            <a:pPr marL="1944" indent="0">
              <a:buNone/>
            </a:pPr>
            <a:r>
              <a:rPr lang="en-US" dirty="0"/>
              <a:t>        y = evaluate(expression)</a:t>
            </a:r>
          </a:p>
          <a:p>
            <a:pPr marL="1944" indent="0">
              <a:buNone/>
            </a:pPr>
            <a:r>
              <a:rPr lang="en-US" dirty="0"/>
              <a:t>        fig, ax = </a:t>
            </a:r>
            <a:r>
              <a:rPr lang="en-US" dirty="0" err="1"/>
              <a:t>plt.subplots</a:t>
            </a:r>
            <a:r>
              <a:rPr lang="en-US" dirty="0"/>
              <a:t>()</a:t>
            </a:r>
          </a:p>
          <a:p>
            <a:pPr marL="1944" indent="0">
              <a:buNone/>
            </a:pPr>
            <a:r>
              <a:rPr lang="en-US" dirty="0"/>
              <a:t>        </a:t>
            </a:r>
            <a:r>
              <a:rPr lang="en-US" dirty="0" err="1"/>
              <a:t>ax.plot</a:t>
            </a:r>
            <a:r>
              <a:rPr lang="en-US" dirty="0"/>
              <a:t>(x, y)</a:t>
            </a:r>
          </a:p>
          <a:p>
            <a:pPr marL="1944" indent="0">
              <a:buNone/>
            </a:pPr>
            <a:r>
              <a:rPr lang="en-US" dirty="0"/>
              <a:t>        </a:t>
            </a:r>
            <a:r>
              <a:rPr lang="en-US" dirty="0" err="1"/>
              <a:t>ax.set_title</a:t>
            </a:r>
            <a:r>
              <a:rPr lang="en-US" dirty="0"/>
              <a:t>(f"</a:t>
            </a:r>
            <a:r>
              <a:rPr lang="ru-RU" dirty="0"/>
              <a:t>График функции {</a:t>
            </a:r>
            <a:r>
              <a:rPr lang="en-US" dirty="0"/>
              <a:t>expression}")</a:t>
            </a:r>
          </a:p>
          <a:p>
            <a:pPr marL="1944" indent="0">
              <a:buNone/>
            </a:pPr>
            <a:r>
              <a:rPr lang="en-US" dirty="0"/>
              <a:t>        </a:t>
            </a:r>
            <a:r>
              <a:rPr lang="en-US" dirty="0" err="1"/>
              <a:t>fig.savefig</a:t>
            </a:r>
            <a:r>
              <a:rPr lang="en-US" dirty="0"/>
              <a:t>('plot.png')</a:t>
            </a:r>
          </a:p>
          <a:p>
            <a:pPr marL="1944" indent="0">
              <a:buNone/>
            </a:pPr>
            <a:r>
              <a:rPr lang="en-US" dirty="0"/>
              <a:t>        </a:t>
            </a:r>
            <a:r>
              <a:rPr lang="en-US" dirty="0" err="1"/>
              <a:t>bot.send_photo</a:t>
            </a:r>
            <a:r>
              <a:rPr lang="en-US" dirty="0"/>
              <a:t>(message.chat.id, open('plot.png', '</a:t>
            </a:r>
            <a:r>
              <a:rPr lang="en-US" dirty="0" err="1"/>
              <a:t>rb</a:t>
            </a:r>
            <a:r>
              <a:rPr lang="en-US" dirty="0"/>
              <a:t>'),</a:t>
            </a:r>
          </a:p>
          <a:p>
            <a:pPr marL="1944" indent="0">
              <a:buNone/>
            </a:pPr>
            <a:r>
              <a:rPr lang="en-US" dirty="0"/>
              <a:t>                       caption=f"""</a:t>
            </a:r>
            <a:r>
              <a:rPr lang="ru-RU" dirty="0"/>
              <a:t>Уважаемый @{</a:t>
            </a:r>
            <a:r>
              <a:rPr lang="en-US" dirty="0" err="1"/>
              <a:t>message.from_user.first_name</a:t>
            </a:r>
            <a:r>
              <a:rPr lang="en-US" dirty="0"/>
              <a:t>}, </a:t>
            </a:r>
            <a:r>
              <a:rPr lang="ru-RU" dirty="0"/>
              <a:t>представляем вашему вниманию график функции {</a:t>
            </a:r>
            <a:r>
              <a:rPr lang="en-US" dirty="0"/>
              <a:t>expression}. </a:t>
            </a:r>
            <a:r>
              <a:rPr lang="ru-RU" dirty="0"/>
              <a:t>Надеемся, что он поможет вам лучше понять и проанализировать данную функцию. Желаем успешных вычислений!""")</a:t>
            </a:r>
          </a:p>
          <a:p>
            <a:pPr marL="1944" indent="0">
              <a:buNone/>
            </a:pPr>
            <a:r>
              <a:rPr lang="ru-RU" dirty="0"/>
              <a:t>        </a:t>
            </a:r>
            <a:r>
              <a:rPr lang="en-US" dirty="0" err="1"/>
              <a:t>dice_function</a:t>
            </a:r>
            <a:r>
              <a:rPr lang="en-US" dirty="0"/>
              <a:t>(message)</a:t>
            </a:r>
          </a:p>
          <a:p>
            <a:pPr marL="1944" indent="0">
              <a:buNone/>
            </a:pPr>
            <a:r>
              <a:rPr lang="en-US" dirty="0"/>
              <a:t>    except:</a:t>
            </a:r>
          </a:p>
          <a:p>
            <a:pPr marL="1944" indent="0">
              <a:buNone/>
            </a:pPr>
            <a:r>
              <a:rPr lang="en-US" dirty="0"/>
              <a:t>        </a:t>
            </a:r>
            <a:r>
              <a:rPr lang="en-US" dirty="0" err="1"/>
              <a:t>bot.send_message</a:t>
            </a:r>
            <a:r>
              <a:rPr lang="en-US" dirty="0"/>
              <a:t>(message.chat.id, error)</a:t>
            </a:r>
          </a:p>
          <a:p>
            <a:pPr marL="1944" indent="0">
              <a:buNone/>
            </a:pPr>
            <a:r>
              <a:rPr lang="en-US" dirty="0"/>
              <a:t>        </a:t>
            </a:r>
            <a:r>
              <a:rPr lang="en-US" dirty="0" err="1"/>
              <a:t>dice_function</a:t>
            </a:r>
            <a:r>
              <a:rPr lang="en-US" dirty="0"/>
              <a:t>(message)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33B83962-B414-72C9-364F-F54B0E2F1C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0D309695-DEC3-40DA-9DF5-330280C9D0E8}" type="slidenum">
              <a:rPr lang="ru-RU" noProof="0" smtClean="0"/>
              <a:pPr rtl="0"/>
              <a:t>3</a:t>
            </a:fld>
            <a:endParaRPr lang="ru-RU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5B2D9-AC00-BB18-F1C5-E48FF6C71F77}"/>
              </a:ext>
            </a:extLst>
          </p:cNvPr>
          <p:cNvSpPr txBox="1"/>
          <p:nvPr/>
        </p:nvSpPr>
        <p:spPr>
          <a:xfrm>
            <a:off x="230589" y="1288680"/>
            <a:ext cx="7222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Рисование графиков реализовано на основе библиотеки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matplotlib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89E695B-3251-BC39-B9AD-5261D29947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336" r="6336"/>
          <a:stretch>
            <a:fillRect/>
          </a:stretch>
        </p:blipFill>
        <p:spPr/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859C670-874D-7629-1618-BE7CA8CB700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6250" r="62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697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BAF994-3CA8-FD95-4D86-A1F2DF5B1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227012"/>
            <a:ext cx="6860946" cy="1045197"/>
          </a:xfrm>
        </p:spPr>
        <p:txBody>
          <a:bodyPr/>
          <a:lstStyle/>
          <a:p>
            <a:r>
              <a:rPr lang="ru-RU" dirty="0"/>
              <a:t>Загрузка изображений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FA58F9B-82C6-2389-C15E-A45236841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570" y="227011"/>
            <a:ext cx="4277802" cy="6188188"/>
          </a:xfrm>
        </p:spPr>
        <p:txBody>
          <a:bodyPr/>
          <a:lstStyle/>
          <a:p>
            <a:pPr marL="1944" indent="0">
              <a:buNone/>
            </a:pPr>
            <a:r>
              <a:rPr lang="en-US" dirty="0"/>
              <a:t>h = httplib2.Http('.cache')</a:t>
            </a:r>
          </a:p>
          <a:p>
            <a:pPr marL="1944" indent="0">
              <a:buNone/>
            </a:pPr>
            <a:r>
              <a:rPr lang="en-US" dirty="0"/>
              <a:t>response, content = </a:t>
            </a:r>
            <a:r>
              <a:rPr lang="en-US" dirty="0" err="1"/>
              <a:t>h.request</a:t>
            </a:r>
            <a:r>
              <a:rPr lang="en-US" dirty="0"/>
              <a:t>(f'{link}')</a:t>
            </a:r>
          </a:p>
          <a:p>
            <a:pPr marL="1944" indent="0">
              <a:buNone/>
            </a:pPr>
            <a:r>
              <a:rPr lang="en-US" dirty="0"/>
              <a:t>out = open('img.jpg', '</a:t>
            </a:r>
            <a:r>
              <a:rPr lang="en-US" dirty="0" err="1"/>
              <a:t>wb</a:t>
            </a:r>
            <a:r>
              <a:rPr lang="en-US" dirty="0"/>
              <a:t>')</a:t>
            </a:r>
          </a:p>
          <a:p>
            <a:pPr marL="1944" indent="0">
              <a:buNone/>
            </a:pPr>
            <a:r>
              <a:rPr lang="en-US" dirty="0" err="1"/>
              <a:t>out.write</a:t>
            </a:r>
            <a:r>
              <a:rPr lang="en-US" dirty="0"/>
              <a:t>(content)</a:t>
            </a:r>
          </a:p>
          <a:p>
            <a:pPr marL="1944" indent="0">
              <a:buNone/>
            </a:pPr>
            <a:r>
              <a:rPr lang="en-US" dirty="0" err="1"/>
              <a:t>out.close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89F67D6-1C69-5853-0FBC-A65645739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0D309695-DEC3-40DA-9DF5-330280C9D0E8}" type="slidenum">
              <a:rPr lang="ru-RU" noProof="0" smtClean="0"/>
              <a:pPr rtl="0"/>
              <a:t>4</a:t>
            </a:fld>
            <a:endParaRPr lang="ru-RU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DAC95-E3BC-BFBB-F708-F56589D09C8A}"/>
              </a:ext>
            </a:extLst>
          </p:cNvPr>
          <p:cNvSpPr txBox="1"/>
          <p:nvPr/>
        </p:nvSpPr>
        <p:spPr>
          <a:xfrm>
            <a:off x="246363" y="1288680"/>
            <a:ext cx="7206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Для загрузки изображений использована библиотека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httplib2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E38FEF7-4746-9AE8-867B-E806364DA6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87" r="11187"/>
          <a:stretch>
            <a:fillRect/>
          </a:stretch>
        </p:blipFill>
        <p:spPr>
          <a:xfrm>
            <a:off x="447675" y="3643313"/>
            <a:ext cx="3227388" cy="2771775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56CE6D4-AD63-5F9C-CB93-F8162CE44C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6250" r="6250"/>
          <a:stretch>
            <a:fillRect/>
          </a:stretch>
        </p:blipFill>
        <p:spPr>
          <a:xfrm>
            <a:off x="3849688" y="3643313"/>
            <a:ext cx="3233737" cy="2771775"/>
          </a:xfrm>
        </p:spPr>
      </p:pic>
    </p:spTree>
    <p:extLst>
      <p:ext uri="{BB962C8B-B14F-4D97-AF65-F5344CB8AC3E}">
        <p14:creationId xmlns:p14="http://schemas.microsoft.com/office/powerpoint/2010/main" val="2727220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5943A7-CE90-B433-F12D-28032C15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227012"/>
            <a:ext cx="6860946" cy="1013392"/>
          </a:xfrm>
        </p:spPr>
        <p:txBody>
          <a:bodyPr/>
          <a:lstStyle/>
          <a:p>
            <a:r>
              <a:rPr lang="en-US" dirty="0"/>
              <a:t>Geocoder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7DE658C-125A-4A06-FB76-A6F5A426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22" y="1467416"/>
            <a:ext cx="7275851" cy="5259387"/>
          </a:xfrm>
        </p:spPr>
        <p:txBody>
          <a:bodyPr>
            <a:normAutofit/>
          </a:bodyPr>
          <a:lstStyle/>
          <a:p>
            <a:pPr marL="1944" indent="0">
              <a:buNone/>
            </a:pPr>
            <a:r>
              <a:rPr lang="en-US" sz="1600" dirty="0" err="1"/>
              <a:t>geocoder_request</a:t>
            </a:r>
            <a:r>
              <a:rPr lang="en-US" sz="1600" dirty="0"/>
              <a:t> = </a:t>
            </a:r>
            <a:r>
              <a:rPr lang="en-US" sz="1600" dirty="0" err="1"/>
              <a:t>f"http</a:t>
            </a:r>
            <a:r>
              <a:rPr lang="en-US" sz="1600" dirty="0"/>
              <a:t>://geocode-maps.yandex.ru/1.x/?</a:t>
            </a:r>
            <a:r>
              <a:rPr lang="en-US" sz="1600" dirty="0" err="1"/>
              <a:t>apikey</a:t>
            </a:r>
            <a:r>
              <a:rPr lang="en-US" sz="1600" dirty="0"/>
              <a:t>=40d1649f-0493-4b70-98ba-98533de7710b&amp;geocode={name}&amp;format=</a:t>
            </a:r>
            <a:r>
              <a:rPr lang="en-US" sz="1600" dirty="0" err="1"/>
              <a:t>json</a:t>
            </a:r>
            <a:r>
              <a:rPr lang="en-US" sz="1600" dirty="0"/>
              <a:t>"</a:t>
            </a:r>
          </a:p>
          <a:p>
            <a:pPr marL="1944" indent="0">
              <a:buNone/>
            </a:pPr>
            <a:r>
              <a:rPr lang="en-US" sz="1600" dirty="0"/>
              <a:t>    response = </a:t>
            </a:r>
            <a:r>
              <a:rPr lang="en-US" sz="1600" dirty="0" err="1"/>
              <a:t>requests.get</a:t>
            </a:r>
            <a:r>
              <a:rPr lang="en-US" sz="1600" dirty="0"/>
              <a:t>(</a:t>
            </a:r>
            <a:r>
              <a:rPr lang="en-US" sz="1600" dirty="0" err="1"/>
              <a:t>geocoder_request</a:t>
            </a:r>
            <a:r>
              <a:rPr lang="en-US" sz="1600" dirty="0"/>
              <a:t>)</a:t>
            </a:r>
          </a:p>
          <a:p>
            <a:pPr marL="1944" indent="0">
              <a:buNone/>
            </a:pPr>
            <a:r>
              <a:rPr lang="en-US" sz="1600" dirty="0"/>
              <a:t>    if response:</a:t>
            </a:r>
          </a:p>
          <a:p>
            <a:pPr marL="1944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json_response</a:t>
            </a:r>
            <a:r>
              <a:rPr lang="en-US" sz="1600" dirty="0"/>
              <a:t> = </a:t>
            </a:r>
            <a:r>
              <a:rPr lang="en-US" sz="1600" dirty="0" err="1"/>
              <a:t>response.json</a:t>
            </a:r>
            <a:r>
              <a:rPr lang="en-US" sz="1600" dirty="0"/>
              <a:t>()</a:t>
            </a:r>
          </a:p>
          <a:p>
            <a:pPr marL="1944" indent="0">
              <a:buNone/>
            </a:pPr>
            <a:r>
              <a:rPr lang="en-US" sz="1600" dirty="0"/>
              <a:t>        toponym = </a:t>
            </a:r>
            <a:r>
              <a:rPr lang="en-US" sz="1600" dirty="0" err="1"/>
              <a:t>json_response</a:t>
            </a:r>
            <a:r>
              <a:rPr lang="en-US" sz="1600" dirty="0"/>
              <a:t>["response"]["</a:t>
            </a:r>
            <a:r>
              <a:rPr lang="en-US" sz="1600" dirty="0" err="1"/>
              <a:t>GeoObjectCollection</a:t>
            </a:r>
            <a:r>
              <a:rPr lang="en-US" sz="1600" dirty="0"/>
              <a:t>"]["</a:t>
            </a:r>
            <a:r>
              <a:rPr lang="en-US" sz="1600" dirty="0" err="1"/>
              <a:t>featureMember</a:t>
            </a:r>
            <a:r>
              <a:rPr lang="en-US" sz="1600" dirty="0"/>
              <a:t>"][0]["</a:t>
            </a:r>
            <a:r>
              <a:rPr lang="en-US" sz="1600" dirty="0" err="1"/>
              <a:t>GeoObject</a:t>
            </a:r>
            <a:r>
              <a:rPr lang="en-US" sz="1600" dirty="0"/>
              <a:t>"]["Point"]["pos"]</a:t>
            </a:r>
          </a:p>
          <a:p>
            <a:pPr marL="1944" indent="0">
              <a:buNone/>
            </a:pPr>
            <a:r>
              <a:rPr lang="en-US" sz="1600" dirty="0"/>
              <a:t>        k = ''.join(toponym).split()</a:t>
            </a:r>
          </a:p>
          <a:p>
            <a:pPr marL="1944" indent="0">
              <a:buNone/>
            </a:pPr>
            <a:r>
              <a:rPr lang="en-US" sz="1600" dirty="0"/>
              <a:t>        return </a:t>
            </a:r>
            <a:r>
              <a:rPr lang="en-US" sz="1600" dirty="0" err="1"/>
              <a:t>f'http</a:t>
            </a:r>
            <a:r>
              <a:rPr lang="en-US" sz="1600" dirty="0"/>
              <a:t>://static-maps.yandex.ru/1.x/?</a:t>
            </a:r>
            <a:r>
              <a:rPr lang="en-US" sz="1600" dirty="0" err="1"/>
              <a:t>ll</a:t>
            </a:r>
            <a:r>
              <a:rPr lang="en-US" sz="1600" dirty="0"/>
              <a:t>={str(k[0])},{str(k[-1])}&amp;</a:t>
            </a:r>
            <a:r>
              <a:rPr lang="en-US" sz="1600" dirty="0" err="1"/>
              <a:t>spn</a:t>
            </a:r>
            <a:r>
              <a:rPr lang="en-US" sz="1600" dirty="0"/>
              <a:t>=0.002,0.002&amp;l=</a:t>
            </a:r>
            <a:r>
              <a:rPr lang="en-US" sz="1600" dirty="0" err="1"/>
              <a:t>map&amp;pt</a:t>
            </a:r>
            <a:r>
              <a:rPr lang="en-US" sz="1600" dirty="0"/>
              <a:t>={str(k[0])},{str(k[-1])},pm2rdm'</a:t>
            </a:r>
          </a:p>
          <a:p>
            <a:pPr marL="1944" indent="0">
              <a:buNone/>
            </a:pPr>
            <a:r>
              <a:rPr lang="en-US" sz="1600" dirty="0"/>
              <a:t>    else:</a:t>
            </a:r>
          </a:p>
          <a:p>
            <a:pPr marL="1944" indent="0">
              <a:buNone/>
            </a:pPr>
            <a:r>
              <a:rPr lang="en-US" sz="1600" dirty="0"/>
              <a:t>        print("</a:t>
            </a:r>
            <a:r>
              <a:rPr lang="ru-RU" sz="1600" dirty="0"/>
              <a:t>Ошибка выполнения запроса:")</a:t>
            </a:r>
          </a:p>
          <a:p>
            <a:pPr marL="1944" indent="0">
              <a:buNone/>
            </a:pPr>
            <a:r>
              <a:rPr lang="ru-RU" sz="1600" dirty="0"/>
              <a:t>        </a:t>
            </a:r>
            <a:r>
              <a:rPr lang="en-US" sz="1600" dirty="0"/>
              <a:t>print(</a:t>
            </a:r>
            <a:r>
              <a:rPr lang="en-US" sz="1600" dirty="0" err="1"/>
              <a:t>geocoder_request</a:t>
            </a:r>
            <a:r>
              <a:rPr lang="en-US" sz="1600" dirty="0"/>
              <a:t>)</a:t>
            </a:r>
          </a:p>
          <a:p>
            <a:pPr marL="1944" indent="0">
              <a:buNone/>
            </a:pPr>
            <a:r>
              <a:rPr lang="en-US" sz="1600" dirty="0"/>
              <a:t>        print("Http </a:t>
            </a:r>
            <a:r>
              <a:rPr lang="ru-RU" sz="1600" dirty="0"/>
              <a:t>статус:", </a:t>
            </a:r>
            <a:r>
              <a:rPr lang="en-US" sz="1600" dirty="0" err="1"/>
              <a:t>response.status_code</a:t>
            </a:r>
            <a:r>
              <a:rPr lang="en-US" sz="1600" dirty="0"/>
              <a:t>, "(", </a:t>
            </a:r>
            <a:r>
              <a:rPr lang="en-US" sz="1600" dirty="0" err="1"/>
              <a:t>response.reason</a:t>
            </a:r>
            <a:r>
              <a:rPr lang="en-US" sz="1600" dirty="0"/>
              <a:t>, ")")</a:t>
            </a:r>
            <a:endParaRPr lang="ru-RU" sz="1600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56F626A-14DF-C8DF-E8D5-B08796A8E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0D309695-DEC3-40DA-9DF5-330280C9D0E8}" type="slidenum">
              <a:rPr lang="ru-RU" noProof="0" smtClean="0"/>
              <a:pPr rtl="0"/>
              <a:t>5</a:t>
            </a:fld>
            <a:endParaRPr lang="ru-RU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3CB38-4E0E-536C-B105-188E2E9A9A8C}"/>
              </a:ext>
            </a:extLst>
          </p:cNvPr>
          <p:cNvSpPr txBox="1"/>
          <p:nvPr/>
        </p:nvSpPr>
        <p:spPr>
          <a:xfrm>
            <a:off x="7665057" y="373711"/>
            <a:ext cx="4452731" cy="196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В проекте используются библиотека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requests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 и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geocoder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 для получения координат объектов базы данных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После формируется ссылка на Яндекс карту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FCD1AA9-9EC5-5F07-DC3F-84B20C09D7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336" r="6336"/>
          <a:stretch>
            <a:fillRect/>
          </a:stretch>
        </p:blipFill>
        <p:spPr>
          <a:xfrm>
            <a:off x="7764854" y="2489324"/>
            <a:ext cx="4186923" cy="359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84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36A91D-581A-F651-FDDF-E1CD60FE0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227011"/>
            <a:ext cx="6860946" cy="1689253"/>
          </a:xfrm>
        </p:spPr>
        <p:txBody>
          <a:bodyPr/>
          <a:lstStyle/>
          <a:p>
            <a:r>
              <a:rPr lang="ru-RU" dirty="0"/>
              <a:t>Решение уравнений, неравенств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67D12FE-CBCA-63FB-191A-EA2CCAFE3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800" y="383765"/>
            <a:ext cx="4225200" cy="2365852"/>
          </a:xfrm>
        </p:spPr>
        <p:txBody>
          <a:bodyPr/>
          <a:lstStyle/>
          <a:p>
            <a:pPr marL="1944" indent="0">
              <a:buNone/>
            </a:pPr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В проекте использована библиотека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Sympy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 для решения уравнений неравенств и упрощению математических выражений </a:t>
            </a:r>
          </a:p>
          <a:p>
            <a:pPr marL="1944" indent="0">
              <a:buNone/>
            </a:pP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A4F923D6-8BD7-7485-5F0F-164D2688F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0D309695-DEC3-40DA-9DF5-330280C9D0E8}" type="slidenum">
              <a:rPr lang="ru-RU" noProof="0" smtClean="0"/>
              <a:pPr rtl="0"/>
              <a:t>6</a:t>
            </a:fld>
            <a:endParaRPr lang="ru-RU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5BC8FA-204F-8583-894F-A1807F3E99EC}"/>
              </a:ext>
            </a:extLst>
          </p:cNvPr>
          <p:cNvSpPr txBox="1"/>
          <p:nvPr/>
        </p:nvSpPr>
        <p:spPr>
          <a:xfrm>
            <a:off x="182880" y="1677725"/>
            <a:ext cx="7251590" cy="1647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Для упрощения выражений используется функция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simplify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() и встроенный парсер -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parse_expr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  <a:p>
            <a:endParaRPr lang="ru-RU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simplify(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parse_expr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message.text.replace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(")(", ")*(").replace("^", "**")))</a:t>
            </a:r>
            <a:endParaRPr lang="ru-RU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CCF76-34BC-FAE5-F22D-7FC7475F2628}"/>
              </a:ext>
            </a:extLst>
          </p:cNvPr>
          <p:cNvSpPr txBox="1"/>
          <p:nvPr/>
        </p:nvSpPr>
        <p:spPr>
          <a:xfrm>
            <a:off x="174930" y="3605520"/>
            <a:ext cx="72595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Для решения уравнений и неравенств используется функция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solve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() и выше упомянутый парсер</a:t>
            </a:r>
          </a:p>
          <a:p>
            <a:endParaRPr lang="ru-RU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transformations = (standard_transformations + (implicit_multiplication_application,))</a:t>
            </a:r>
          </a:p>
          <a:p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        f = parse_expr(map_operations(message.text), transformations=transformations)</a:t>
            </a:r>
          </a:p>
          <a:p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        roots = [str(x) for x in solve(f)]</a:t>
            </a:r>
            <a:endParaRPr lang="ru-RU" sz="20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ru-RU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857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275A56-2DAF-C0B5-E5C1-2381BD7B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227011"/>
            <a:ext cx="6860946" cy="1124711"/>
          </a:xfrm>
        </p:spPr>
        <p:txBody>
          <a:bodyPr/>
          <a:lstStyle/>
          <a:p>
            <a:r>
              <a:rPr lang="ru-RU" dirty="0"/>
              <a:t>База Данных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E1D71712-F50F-4DC2-04E8-48C67FED1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0D309695-DEC3-40DA-9DF5-330280C9D0E8}" type="slidenum">
              <a:rPr lang="ru-RU" noProof="0" smtClean="0"/>
              <a:pPr rtl="0"/>
              <a:t>7</a:t>
            </a:fld>
            <a:endParaRPr lang="ru-RU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AB162-7C1B-F8C9-53E2-B2EA7FD43920}"/>
              </a:ext>
            </a:extLst>
          </p:cNvPr>
          <p:cNvSpPr txBox="1"/>
          <p:nvPr/>
        </p:nvSpPr>
        <p:spPr>
          <a:xfrm>
            <a:off x="182880" y="1091996"/>
            <a:ext cx="65121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БД состоит из трёх таблиц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: building, monument, street</a:t>
            </a:r>
          </a:p>
          <a:p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Каждая из таблиц состоит из пяти колонок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: id, name, information,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full_name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, link.</a:t>
            </a:r>
            <a:endParaRPr lang="ru-RU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F1423ED-DDCB-EFEE-CE7F-6C4D2ED8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2" y="4910079"/>
            <a:ext cx="7173999" cy="1711849"/>
          </a:xfrm>
          <a:prstGeom prst="rect">
            <a:avLst/>
          </a:prstGeom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4FF52C13-DE71-6768-62D0-CC3915140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" y="2586597"/>
            <a:ext cx="6512118" cy="221599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sqlalchemy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.db_session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SqlAlchemyBase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Building(SqlAlchemyBase):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__tablename__ 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'building'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id = sqlalchemy.Column(sqlalchemy.Integer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primary_key=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autoincrement=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name = sqlalchemy.Column(sqlalchemy.String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nullable=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information = sqlalchemy.Column(sqlalchemy.String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nullable=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full_name = sqlalchemy.Column(sqlalchemy.String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nullable=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link = sqlalchemy.Column(sqlalchemy.String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nullable=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994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13800-89F4-11BA-740C-09A3F1B2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  <a:br>
              <a:rPr lang="ru-RU" dirty="0"/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EBE6DB-6A31-045C-BC66-C8C18FE245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6437" r="6437"/>
          <a:stretch/>
        </p:blipFill>
        <p:spPr>
          <a:xfrm>
            <a:off x="7635875" y="541338"/>
            <a:ext cx="3814763" cy="5732462"/>
          </a:xfrm>
        </p:spPr>
      </p:pic>
      <p:sp>
        <p:nvSpPr>
          <p:cNvPr id="5" name="Объект 4">
            <a:extLst>
              <a:ext uri="{FF2B5EF4-FFF2-40B4-BE49-F238E27FC236}">
                <a16:creationId xmlns:a16="http://schemas.microsoft.com/office/drawing/2014/main" id="{F6EB54EA-C0AF-36D8-9F94-758814CF3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82" y="3813300"/>
            <a:ext cx="7235686" cy="3044700"/>
          </a:xfrm>
        </p:spPr>
        <p:txBody>
          <a:bodyPr/>
          <a:lstStyle/>
          <a:p>
            <a:pPr marL="1944" indent="0">
              <a:buNone/>
            </a:pPr>
            <a:r>
              <a:rPr lang="ru-RU" dirty="0"/>
              <a:t>В принципе всё что хотел я смог реализовать. В дальнейшем можно добавить больше информации в БД не только о местах Благовещенска но и других городов.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57F8F8DC-1F77-C8BA-A550-3FDFED89B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0D309695-DEC3-40DA-9DF5-330280C9D0E8}" type="slidenum">
              <a:rPr lang="ru-RU" noProof="0" smtClean="0"/>
              <a:pPr rtl="0"/>
              <a:t>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75231593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ThinLines Color Schem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AC8"/>
      </a:accent1>
      <a:accent2>
        <a:srgbClr val="794DFF"/>
      </a:accent2>
      <a:accent3>
        <a:srgbClr val="00D17D"/>
      </a:accent3>
      <a:accent4>
        <a:srgbClr val="404040"/>
      </a:accent4>
      <a:accent5>
        <a:srgbClr val="FE5D21"/>
      </a:accent5>
      <a:accent6>
        <a:srgbClr val="B3B3B3"/>
      </a:accent6>
      <a:hlink>
        <a:srgbClr val="3E8FF1"/>
      </a:hlink>
      <a:folHlink>
        <a:srgbClr val="939393"/>
      </a:folHlink>
    </a:clrScheme>
    <a:fontScheme name="Custom 3">
      <a:majorFont>
        <a:latin typeface="Sagona Book"/>
        <a:ea typeface=""/>
        <a:cs typeface=""/>
      </a:majorFont>
      <a:minorFont>
        <a:latin typeface="Univer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1757168_TF11909277_Win32.potx" id="{999EC55B-B333-41E7-84AE-0B73774CA4F8}" vid="{A54A2F6F-13BD-4DE4-9187-F5B8E908F5F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1971ED-0722-4CF3-9522-6E6843A2D88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1E06989-8323-4451-A21F-821A6C2478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AB27884-F043-4BF1-A4FB-D6C1216AE52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с тонкими линиями</Template>
  <TotalTime>65</TotalTime>
  <Words>828</Words>
  <Application>Microsoft Office PowerPoint</Application>
  <PresentationFormat>Широкоэкранный</PresentationFormat>
  <Paragraphs>106</Paragraphs>
  <Slides>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JetBrains Mono</vt:lpstr>
      <vt:lpstr>Times New Roman</vt:lpstr>
      <vt:lpstr>Univers</vt:lpstr>
      <vt:lpstr>ThinLineVTI</vt:lpstr>
      <vt:lpstr>Визуализация графиков функций, решение уравнений</vt:lpstr>
      <vt:lpstr>Цель работы</vt:lpstr>
      <vt:lpstr>Рисование графиков</vt:lpstr>
      <vt:lpstr>Загрузка изображений</vt:lpstr>
      <vt:lpstr>Geocoder</vt:lpstr>
      <vt:lpstr>Решение уравнений, неравенств</vt:lpstr>
      <vt:lpstr>База Данных</vt:lpstr>
      <vt:lpstr>Заключение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Визуализация графиков функций, решение уравнений</dc:title>
  <dc:creator>Gamer Games</dc:creator>
  <cp:lastModifiedBy>Gamer Games</cp:lastModifiedBy>
  <cp:revision>2</cp:revision>
  <dcterms:created xsi:type="dcterms:W3CDTF">2023-04-18T05:42:42Z</dcterms:created>
  <dcterms:modified xsi:type="dcterms:W3CDTF">2023-04-20T12:24:38Z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